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 Day Without Sun Text" panose="020B0604020202020204" charset="0"/>
      <p:regular r:id="rId11"/>
    </p:embeddedFont>
    <p:embeddedFont>
      <p:font typeface="A Day Without Sun Text Bold" panose="020B0604020202020204" charset="0"/>
      <p:regular r:id="rId12"/>
    </p:embeddedFont>
    <p:embeddedFont>
      <p:font typeface="Ballpoint" panose="020B0604020202020204" charset="0"/>
      <p:regular r:id="rId13"/>
    </p:embeddedFont>
    <p:embeddedFont>
      <p:font typeface="Dekko" panose="020B0604020202020204" charset="0"/>
      <p:regular r:id="rId14"/>
    </p:embeddedFont>
    <p:embeddedFont>
      <p:font typeface="Itim" panose="020B0604020202020204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7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3.svg"/><Relationship Id="rId4" Type="http://schemas.openxmlformats.org/officeDocument/2006/relationships/image" Target="../media/image14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40621" y="2145325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BIAS IN 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686577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Adrian Sefcic and Andrei Hârnagea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5554" y="1107797"/>
            <a:ext cx="3673143" cy="138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6"/>
              </a:lnSpc>
              <a:spcBef>
                <a:spcPct val="0"/>
              </a:spcBef>
            </a:pPr>
            <a:r>
              <a:rPr lang="en-US" sz="3768" spc="41">
                <a:solidFill>
                  <a:srgbClr val="000000"/>
                </a:solidFill>
                <a:latin typeface="Ballpoint"/>
              </a:rPr>
              <a:t>Archaeology of Intelligent Machines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301134" flipH="1">
            <a:off x="14104321" y="649694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88334">
            <a:off x="7334477" y="5930991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2117770" y="-3397696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3" y="0"/>
                </a:lnTo>
                <a:lnTo>
                  <a:pt x="14344983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31805">
            <a:off x="10200100" y="5334978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1805">
            <a:off x="10229941" y="6937166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7765" y="5019657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8425" y="5588318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LIMITATIONS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78314" y="8165246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APPROACH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EXAMPLES OF BIAS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765" y="6726611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5267" y="7182425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CONCLUSIONS</a:t>
            </a:r>
          </a:p>
        </p:txBody>
      </p:sp>
      <p:sp>
        <p:nvSpPr>
          <p:cNvPr id="22" name="Freeform 22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068365" y="4712969"/>
            <a:ext cx="11285683" cy="454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60160" lvl="1" indent="-680080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Definition of Bias in AI</a:t>
            </a:r>
          </a:p>
          <a:p>
            <a:pPr marL="1360160" lvl="1" indent="-680080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Importance of Addressing Bias</a:t>
            </a:r>
          </a:p>
          <a:p>
            <a:pPr marL="1360160" lvl="1" indent="-680080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Project Objective: Sentiment Analysis in Romanian Texts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74301">
            <a:off x="-1290113" y="-2967920"/>
            <a:ext cx="20700512" cy="26291887"/>
          </a:xfrm>
          <a:custGeom>
            <a:avLst/>
            <a:gdLst/>
            <a:ahLst/>
            <a:cxnLst/>
            <a:rect l="l" t="t" r="r" b="b"/>
            <a:pathLst>
              <a:path w="20700512" h="26291887">
                <a:moveTo>
                  <a:pt x="0" y="0"/>
                </a:moveTo>
                <a:lnTo>
                  <a:pt x="20700512" y="0"/>
                </a:lnTo>
                <a:lnTo>
                  <a:pt x="20700512" y="26291887"/>
                </a:lnTo>
                <a:lnTo>
                  <a:pt x="0" y="26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41153" y="5977744"/>
            <a:ext cx="3400023" cy="3053236"/>
          </a:xfrm>
          <a:custGeom>
            <a:avLst/>
            <a:gdLst/>
            <a:ahLst/>
            <a:cxnLst/>
            <a:rect l="l" t="t" r="r" b="b"/>
            <a:pathLst>
              <a:path w="3400023" h="3053236">
                <a:moveTo>
                  <a:pt x="0" y="0"/>
                </a:moveTo>
                <a:lnTo>
                  <a:pt x="3400023" y="0"/>
                </a:lnTo>
                <a:lnTo>
                  <a:pt x="3400023" y="3053237"/>
                </a:lnTo>
                <a:lnTo>
                  <a:pt x="0" y="3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81" t="-16136" r="-40280" b="-218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01244" y="5977744"/>
            <a:ext cx="3326109" cy="3053236"/>
          </a:xfrm>
          <a:custGeom>
            <a:avLst/>
            <a:gdLst/>
            <a:ahLst/>
            <a:cxnLst/>
            <a:rect l="l" t="t" r="r" b="b"/>
            <a:pathLst>
              <a:path w="3326109" h="3053236">
                <a:moveTo>
                  <a:pt x="0" y="0"/>
                </a:moveTo>
                <a:lnTo>
                  <a:pt x="3326109" y="0"/>
                </a:lnTo>
                <a:lnTo>
                  <a:pt x="3326109" y="3053237"/>
                </a:lnTo>
                <a:lnTo>
                  <a:pt x="0" y="3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345" t="-15343" r="-450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27101" y="1636384"/>
            <a:ext cx="3307002" cy="3053236"/>
          </a:xfrm>
          <a:custGeom>
            <a:avLst/>
            <a:gdLst/>
            <a:ahLst/>
            <a:cxnLst/>
            <a:rect l="l" t="t" r="r" b="b"/>
            <a:pathLst>
              <a:path w="3307002" h="3053236">
                <a:moveTo>
                  <a:pt x="0" y="0"/>
                </a:moveTo>
                <a:lnTo>
                  <a:pt x="3307002" y="0"/>
                </a:lnTo>
                <a:lnTo>
                  <a:pt x="3307002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428" t="-18348" r="-424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34895" y="1636384"/>
            <a:ext cx="3391856" cy="3053236"/>
          </a:xfrm>
          <a:custGeom>
            <a:avLst/>
            <a:gdLst/>
            <a:ahLst/>
            <a:cxnLst/>
            <a:rect l="l" t="t" r="r" b="b"/>
            <a:pathLst>
              <a:path w="3391856" h="3053236">
                <a:moveTo>
                  <a:pt x="0" y="0"/>
                </a:moveTo>
                <a:lnTo>
                  <a:pt x="3391857" y="0"/>
                </a:lnTo>
                <a:lnTo>
                  <a:pt x="3391857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815" t="-17893" r="-5617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09004" y="1636384"/>
            <a:ext cx="3355294" cy="3053236"/>
          </a:xfrm>
          <a:custGeom>
            <a:avLst/>
            <a:gdLst/>
            <a:ahLst/>
            <a:cxnLst/>
            <a:rect l="l" t="t" r="r" b="b"/>
            <a:pathLst>
              <a:path w="3355294" h="3053236">
                <a:moveTo>
                  <a:pt x="0" y="0"/>
                </a:moveTo>
                <a:lnTo>
                  <a:pt x="3355294" y="0"/>
                </a:lnTo>
                <a:lnTo>
                  <a:pt x="3355294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101" t="-18118" r="-4464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85391" y="-276225"/>
            <a:ext cx="6749504" cy="133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Examples of Bias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9218" y="4527695"/>
            <a:ext cx="3194867" cy="7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“white person”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88324" y="4527695"/>
            <a:ext cx="3184556" cy="7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“asian person”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41165" y="4527695"/>
            <a:ext cx="3185587" cy="7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“black person”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8638" y="8869056"/>
            <a:ext cx="3005054" cy="7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“arab person”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37364" y="8869056"/>
            <a:ext cx="3289989" cy="7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“latino person”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34895" y="9411981"/>
            <a:ext cx="4652222" cy="84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 Day Without Sun Text"/>
              </a:rPr>
              <a:t>all genertated with Bing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1106722" flipH="1">
            <a:off x="1573704" y="728104"/>
            <a:ext cx="4084149" cy="4108174"/>
          </a:xfrm>
          <a:custGeom>
            <a:avLst/>
            <a:gdLst/>
            <a:ahLst/>
            <a:cxnLst/>
            <a:rect l="l" t="t" r="r" b="b"/>
            <a:pathLst>
              <a:path w="4084149" h="4108174">
                <a:moveTo>
                  <a:pt x="4084149" y="0"/>
                </a:moveTo>
                <a:lnTo>
                  <a:pt x="0" y="0"/>
                </a:lnTo>
                <a:lnTo>
                  <a:pt x="0" y="4108174"/>
                </a:lnTo>
                <a:lnTo>
                  <a:pt x="4084149" y="4108174"/>
                </a:lnTo>
                <a:lnTo>
                  <a:pt x="408414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258" flipH="1">
            <a:off x="12689386" y="447450"/>
            <a:ext cx="4642176" cy="4669483"/>
          </a:xfrm>
          <a:custGeom>
            <a:avLst/>
            <a:gdLst/>
            <a:ahLst/>
            <a:cxnLst/>
            <a:rect l="l" t="t" r="r" b="b"/>
            <a:pathLst>
              <a:path w="4642176" h="4669483">
                <a:moveTo>
                  <a:pt x="4642176" y="0"/>
                </a:moveTo>
                <a:lnTo>
                  <a:pt x="0" y="0"/>
                </a:lnTo>
                <a:lnTo>
                  <a:pt x="0" y="4669483"/>
                </a:lnTo>
                <a:lnTo>
                  <a:pt x="4642176" y="4669483"/>
                </a:lnTo>
                <a:lnTo>
                  <a:pt x="464217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633" flipH="1">
            <a:off x="11635722" y="4818795"/>
            <a:ext cx="5378068" cy="5409703"/>
          </a:xfrm>
          <a:custGeom>
            <a:avLst/>
            <a:gdLst/>
            <a:ahLst/>
            <a:cxnLst/>
            <a:rect l="l" t="t" r="r" b="b"/>
            <a:pathLst>
              <a:path w="5378068" h="5409703">
                <a:moveTo>
                  <a:pt x="5378068" y="0"/>
                </a:moveTo>
                <a:lnTo>
                  <a:pt x="0" y="0"/>
                </a:lnTo>
                <a:lnTo>
                  <a:pt x="0" y="5409704"/>
                </a:lnTo>
                <a:lnTo>
                  <a:pt x="5378068" y="5409704"/>
                </a:lnTo>
                <a:lnTo>
                  <a:pt x="53780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11918">
            <a:off x="6552858" y="1616874"/>
            <a:ext cx="4677617" cy="4663999"/>
          </a:xfrm>
          <a:custGeom>
            <a:avLst/>
            <a:gdLst/>
            <a:ahLst/>
            <a:cxnLst/>
            <a:rect l="l" t="t" r="r" b="b"/>
            <a:pathLst>
              <a:path w="4677617" h="4663999">
                <a:moveTo>
                  <a:pt x="0" y="0"/>
                </a:moveTo>
                <a:lnTo>
                  <a:pt x="4677617" y="0"/>
                </a:lnTo>
                <a:lnTo>
                  <a:pt x="4677617" y="4663999"/>
                </a:lnTo>
                <a:lnTo>
                  <a:pt x="0" y="4663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532">
            <a:off x="6114874" y="5853948"/>
            <a:ext cx="5605488" cy="5470040"/>
          </a:xfrm>
          <a:custGeom>
            <a:avLst/>
            <a:gdLst/>
            <a:ahLst/>
            <a:cxnLst/>
            <a:rect l="l" t="t" r="r" b="b"/>
            <a:pathLst>
              <a:path w="5605488" h="5470040">
                <a:moveTo>
                  <a:pt x="0" y="0"/>
                </a:moveTo>
                <a:lnTo>
                  <a:pt x="5605489" y="0"/>
                </a:lnTo>
                <a:lnTo>
                  <a:pt x="5605489" y="5470040"/>
                </a:lnTo>
                <a:lnTo>
                  <a:pt x="0" y="54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3" b="-192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31817" y="4920091"/>
            <a:ext cx="6011145" cy="5993645"/>
          </a:xfrm>
          <a:custGeom>
            <a:avLst/>
            <a:gdLst/>
            <a:ahLst/>
            <a:cxnLst/>
            <a:rect l="l" t="t" r="r" b="b"/>
            <a:pathLst>
              <a:path w="6011145" h="5993645">
                <a:moveTo>
                  <a:pt x="0" y="0"/>
                </a:moveTo>
                <a:lnTo>
                  <a:pt x="6011145" y="0"/>
                </a:lnTo>
                <a:lnTo>
                  <a:pt x="6011145" y="5993645"/>
                </a:lnTo>
                <a:lnTo>
                  <a:pt x="0" y="599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13059" y="324596"/>
            <a:ext cx="5593369" cy="1322257"/>
          </a:xfrm>
          <a:custGeom>
            <a:avLst/>
            <a:gdLst/>
            <a:ahLst/>
            <a:cxnLst/>
            <a:rect l="l" t="t" r="r" b="b"/>
            <a:pathLst>
              <a:path w="5593369" h="1322257">
                <a:moveTo>
                  <a:pt x="0" y="0"/>
                </a:moveTo>
                <a:lnTo>
                  <a:pt x="5593369" y="0"/>
                </a:lnTo>
                <a:lnTo>
                  <a:pt x="5593369" y="1322256"/>
                </a:lnTo>
                <a:lnTo>
                  <a:pt x="0" y="132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6" t="-24489" r="-2086"/>
            </a:stretch>
          </a:blipFill>
        </p:spPr>
      </p:sp>
      <p:sp>
        <p:nvSpPr>
          <p:cNvPr id="10" name="TextBox 10"/>
          <p:cNvSpPr txBox="1"/>
          <p:nvPr/>
        </p:nvSpPr>
        <p:spPr>
          <a:xfrm rot="-494393">
            <a:off x="13194096" y="1818502"/>
            <a:ext cx="3626129" cy="188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819">
                <a:solidFill>
                  <a:srgbClr val="000000"/>
                </a:solidFill>
                <a:latin typeface="Dekko"/>
              </a:rPr>
              <a:t>3. Creating Random word samples</a:t>
            </a:r>
          </a:p>
        </p:txBody>
      </p:sp>
      <p:sp>
        <p:nvSpPr>
          <p:cNvPr id="11" name="TextBox 11"/>
          <p:cNvSpPr txBox="1"/>
          <p:nvPr/>
        </p:nvSpPr>
        <p:spPr>
          <a:xfrm rot="609982">
            <a:off x="856486" y="6690834"/>
            <a:ext cx="3841155" cy="134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</a:rPr>
              <a:t>4. Processing Text with Spacy</a:t>
            </a:r>
          </a:p>
        </p:txBody>
      </p:sp>
      <p:sp>
        <p:nvSpPr>
          <p:cNvPr id="12" name="TextBox 12"/>
          <p:cNvSpPr txBox="1"/>
          <p:nvPr/>
        </p:nvSpPr>
        <p:spPr>
          <a:xfrm rot="580965">
            <a:off x="1824158" y="2188060"/>
            <a:ext cx="4127723" cy="115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282" lvl="1" indent="-382641">
              <a:lnSpc>
                <a:spcPts val="4643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Dekko"/>
              </a:rPr>
              <a:t>Loading Word Embiddingds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4266" y="3256032"/>
            <a:ext cx="3706705" cy="134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</a:rPr>
              <a:t>2. Loading Lexicons</a:t>
            </a:r>
          </a:p>
        </p:txBody>
      </p:sp>
      <p:sp>
        <p:nvSpPr>
          <p:cNvPr id="14" name="TextBox 14"/>
          <p:cNvSpPr txBox="1"/>
          <p:nvPr/>
        </p:nvSpPr>
        <p:spPr>
          <a:xfrm rot="-688703">
            <a:off x="12030604" y="5495501"/>
            <a:ext cx="4380440" cy="277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endParaRPr/>
          </a:p>
          <a:p>
            <a:pPr algn="ctr">
              <a:lnSpc>
                <a:spcPts val="5527"/>
              </a:lnSpc>
            </a:pPr>
            <a:r>
              <a:rPr lang="en-US" sz="4219">
                <a:solidFill>
                  <a:srgbClr val="000000"/>
                </a:solidFill>
                <a:latin typeface="Dekko"/>
              </a:rPr>
              <a:t>6. Converting Words and Text to Sentiments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5422" y="7284531"/>
            <a:ext cx="4044393" cy="122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766">
                <a:solidFill>
                  <a:srgbClr val="000000"/>
                </a:solidFill>
                <a:latin typeface="Dekko"/>
              </a:rPr>
              <a:t>5. Training a Sentiment Classifier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8411" y="-166155"/>
            <a:ext cx="4998415" cy="178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6"/>
              </a:lnSpc>
              <a:spcBef>
                <a:spcPct val="0"/>
              </a:spcBef>
            </a:pPr>
            <a:r>
              <a:rPr lang="en-US" sz="9326" spc="205">
                <a:solidFill>
                  <a:srgbClr val="000000"/>
                </a:solidFill>
                <a:latin typeface="Ballpoint"/>
              </a:rPr>
              <a:t>Approach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3059" y="324596"/>
            <a:ext cx="5593369" cy="1322257"/>
          </a:xfrm>
          <a:custGeom>
            <a:avLst/>
            <a:gdLst/>
            <a:ahLst/>
            <a:cxnLst/>
            <a:rect l="l" t="t" r="r" b="b"/>
            <a:pathLst>
              <a:path w="5593369" h="1322257">
                <a:moveTo>
                  <a:pt x="0" y="0"/>
                </a:moveTo>
                <a:lnTo>
                  <a:pt x="5593369" y="0"/>
                </a:lnTo>
                <a:lnTo>
                  <a:pt x="5593369" y="1322256"/>
                </a:lnTo>
                <a:lnTo>
                  <a:pt x="0" y="132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6" t="-24489" r="-20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4514" y="2776414"/>
            <a:ext cx="6464643" cy="4819333"/>
          </a:xfrm>
          <a:custGeom>
            <a:avLst/>
            <a:gdLst/>
            <a:ahLst/>
            <a:cxnLst/>
            <a:rect l="l" t="t" r="r" b="b"/>
            <a:pathLst>
              <a:path w="6464643" h="4819333">
                <a:moveTo>
                  <a:pt x="0" y="0"/>
                </a:moveTo>
                <a:lnTo>
                  <a:pt x="6464644" y="0"/>
                </a:lnTo>
                <a:lnTo>
                  <a:pt x="6464644" y="4819333"/>
                </a:lnTo>
                <a:lnTo>
                  <a:pt x="0" y="4819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418411" y="-166155"/>
            <a:ext cx="4998415" cy="178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6"/>
              </a:lnSpc>
              <a:spcBef>
                <a:spcPct val="0"/>
              </a:spcBef>
            </a:pPr>
            <a:r>
              <a:rPr lang="en-US" sz="9326" spc="205">
                <a:solidFill>
                  <a:srgbClr val="000000"/>
                </a:solidFill>
                <a:latin typeface="Ballpoint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7721" y="7897007"/>
            <a:ext cx="6178229" cy="6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MUSE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96073" y="7897007"/>
            <a:ext cx="6178229" cy="66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ro-legal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FD1F6-CEE5-ADCB-E873-712B0A22F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5578" y="2985498"/>
            <a:ext cx="4239217" cy="4401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80758" y="1028700"/>
            <a:ext cx="10016388" cy="7413986"/>
          </a:xfrm>
          <a:custGeom>
            <a:avLst/>
            <a:gdLst/>
            <a:ahLst/>
            <a:cxnLst/>
            <a:rect l="l" t="t" r="r" b="b"/>
            <a:pathLst>
              <a:path w="10016388" h="7413986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385">
            <a:off x="4592768" y="1319209"/>
            <a:ext cx="879086" cy="877590"/>
          </a:xfrm>
          <a:custGeom>
            <a:avLst/>
            <a:gdLst/>
            <a:ahLst/>
            <a:cxnLst/>
            <a:rect l="l" t="t" r="r" b="b"/>
            <a:pathLst>
              <a:path w="879086" h="877590">
                <a:moveTo>
                  <a:pt x="0" y="0"/>
                </a:moveTo>
                <a:lnTo>
                  <a:pt x="879085" y="0"/>
                </a:lnTo>
                <a:lnTo>
                  <a:pt x="879085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5856">
            <a:off x="5072975" y="147130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8076">
            <a:off x="13004525" y="708482"/>
            <a:ext cx="4460488" cy="4114800"/>
          </a:xfrm>
          <a:custGeom>
            <a:avLst/>
            <a:gdLst/>
            <a:ahLst/>
            <a:cxnLst/>
            <a:rect l="l" t="t" r="r" b="b"/>
            <a:pathLst>
              <a:path w="4460488" h="4114800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01434">
            <a:off x="567351" y="5947857"/>
            <a:ext cx="3300355" cy="3712056"/>
          </a:xfrm>
          <a:custGeom>
            <a:avLst/>
            <a:gdLst/>
            <a:ahLst/>
            <a:cxnLst/>
            <a:rect l="l" t="t" r="r" b="b"/>
            <a:pathLst>
              <a:path w="3300355" h="3712056">
                <a:moveTo>
                  <a:pt x="0" y="0"/>
                </a:moveTo>
                <a:lnTo>
                  <a:pt x="3300355" y="0"/>
                </a:lnTo>
                <a:lnTo>
                  <a:pt x="3300355" y="3712056"/>
                </a:lnTo>
                <a:lnTo>
                  <a:pt x="0" y="3712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18430" y="1657673"/>
            <a:ext cx="8185671" cy="17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96"/>
              </a:lnSpc>
              <a:spcBef>
                <a:spcPct val="0"/>
              </a:spcBef>
            </a:pPr>
            <a:r>
              <a:rPr lang="en-US" sz="9354">
                <a:solidFill>
                  <a:srgbClr val="000000"/>
                </a:solidFill>
                <a:latin typeface="Ballpoint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 rot="30344">
            <a:off x="4598295" y="4473374"/>
            <a:ext cx="7841995" cy="15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9703" lvl="1" indent="-504851">
              <a:lnSpc>
                <a:spcPts val="6126"/>
              </a:lnSpc>
              <a:buFont typeface="Arial"/>
              <a:buChar char="•"/>
            </a:pPr>
            <a:r>
              <a:rPr lang="en-US" sz="4676">
                <a:solidFill>
                  <a:srgbClr val="000000"/>
                </a:solidFill>
                <a:latin typeface="Dekko"/>
              </a:rPr>
              <a:t>Not enough resources</a:t>
            </a:r>
          </a:p>
          <a:p>
            <a:pPr marL="1009703" lvl="1" indent="-504851">
              <a:lnSpc>
                <a:spcPts val="6126"/>
              </a:lnSpc>
              <a:buFont typeface="Arial"/>
              <a:buChar char="•"/>
            </a:pPr>
            <a:r>
              <a:rPr lang="en-US" sz="4676">
                <a:solidFill>
                  <a:srgbClr val="000000"/>
                </a:solidFill>
                <a:latin typeface="Dekko"/>
              </a:rPr>
              <a:t>Limited computing power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7959" y="4524309"/>
            <a:ext cx="8436106" cy="195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009">
                <a:solidFill>
                  <a:srgbClr val="000000"/>
                </a:solidFill>
                <a:latin typeface="Dekko"/>
              </a:rPr>
              <a:t>The problem is within the database, since humans are usually biased, so the data tends to also be biased.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577839" y="2920167"/>
            <a:ext cx="7156588" cy="346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</a:rPr>
              <a:t>Thanks!</a:t>
            </a: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79119" y="3968022"/>
            <a:ext cx="1221857" cy="2061415"/>
          </a:xfrm>
          <a:custGeom>
            <a:avLst/>
            <a:gdLst/>
            <a:ahLst/>
            <a:cxnLst/>
            <a:rect l="l" t="t" r="r" b="b"/>
            <a:pathLst>
              <a:path w="1221857" h="2061415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99048" y="6029437"/>
            <a:ext cx="964181" cy="1626686"/>
          </a:xfrm>
          <a:custGeom>
            <a:avLst/>
            <a:gdLst/>
            <a:ahLst/>
            <a:cxnLst/>
            <a:rect l="l" t="t" r="r" b="b"/>
            <a:pathLst>
              <a:path w="964181" h="1626686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 Day Without Sun Text</vt:lpstr>
      <vt:lpstr>Dekko</vt:lpstr>
      <vt:lpstr>A Day Without Sun Text Bold</vt:lpstr>
      <vt:lpstr>Itim</vt:lpstr>
      <vt:lpstr>Calibri</vt:lpstr>
      <vt:lpstr>Ballpoint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 in ML</dc:title>
  <cp:lastModifiedBy>Adi</cp:lastModifiedBy>
  <cp:revision>2</cp:revision>
  <dcterms:created xsi:type="dcterms:W3CDTF">2006-08-16T00:00:00Z</dcterms:created>
  <dcterms:modified xsi:type="dcterms:W3CDTF">2024-02-06T09:46:13Z</dcterms:modified>
  <dc:identifier>DAF78IERAU0</dc:identifier>
</cp:coreProperties>
</file>